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
  </p:notesMasterIdLst>
  <p:sldIdLst>
    <p:sldId id="382" r:id="rId2"/>
    <p:sldId id="383" r:id="rId3"/>
    <p:sldId id="38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331"/>
    <a:srgbClr val="E9A9D4"/>
    <a:srgbClr val="A7E8FF"/>
    <a:srgbClr val="23AF76"/>
    <a:srgbClr val="FAA21E"/>
    <a:srgbClr val="7FC99C"/>
    <a:srgbClr val="36BB96"/>
    <a:srgbClr val="60C0B7"/>
    <a:srgbClr val="FCB923"/>
    <a:srgbClr val="F68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3" d="100"/>
          <a:sy n="113" d="100"/>
        </p:scale>
        <p:origin x="8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DD2DA-49B3-45AA-84FA-629F811FAF2B}" type="datetimeFigureOut">
              <a:rPr lang="en-US" smtClean="0"/>
              <a:t>2021-01-11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790A5-D68B-491B-95BE-236330B04213}" type="slidenum">
              <a:rPr lang="en-US" smtClean="0"/>
              <a:t>‹#›</a:t>
            </a:fld>
            <a:endParaRPr lang="en-US"/>
          </a:p>
        </p:txBody>
      </p:sp>
    </p:spTree>
    <p:extLst>
      <p:ext uri="{BB962C8B-B14F-4D97-AF65-F5344CB8AC3E}">
        <p14:creationId xmlns:p14="http://schemas.microsoft.com/office/powerpoint/2010/main" val="26299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White point balancing brings grayscale color together</a:t>
            </a:r>
            <a:r>
              <a:rPr lang="en-US" baseline="0" dirty="0"/>
              <a:t> in a color equivalency representation.  However differences persist in chromatic colors.  Munsell value planes do not align, and there are significant differences due to hue and chroma.</a:t>
            </a:r>
            <a:endParaRPr lang="en-US" dirty="0"/>
          </a:p>
        </p:txBody>
      </p:sp>
      <p:sp>
        <p:nvSpPr>
          <p:cNvPr id="4" name="Slide Number Placeholder 3"/>
          <p:cNvSpPr>
            <a:spLocks noGrp="1"/>
          </p:cNvSpPr>
          <p:nvPr>
            <p:ph type="sldNum" sz="quarter" idx="10"/>
          </p:nvPr>
        </p:nvSpPr>
        <p:spPr/>
        <p:txBody>
          <a:bodyPr/>
          <a:lstStyle/>
          <a:p>
            <a:fld id="{E8F98797-7D7D-46B1-A95D-A8EF940EF59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two steps in CAT02.  The first step performs “cone sharpening” which is optimized to provides better prediction of corresponding color.  The second step performs white point adjustment with convergence of grayscale colors. Note that there is better alignment of Munsell value planes as well as tighter association of hue and chroma.</a:t>
            </a:r>
            <a:endParaRPr lang="en-US" dirty="0"/>
          </a:p>
          <a:p>
            <a:r>
              <a:rPr lang="en-US" baseline="0" dirty="0"/>
              <a:t>The alignment is not exact as corresponding color is predicted rather than material color. </a:t>
            </a:r>
            <a:endParaRPr lang="en-US" dirty="0"/>
          </a:p>
        </p:txBody>
      </p:sp>
      <p:sp>
        <p:nvSpPr>
          <p:cNvPr id="4" name="Slide Number Placeholder 3"/>
          <p:cNvSpPr>
            <a:spLocks noGrp="1"/>
          </p:cNvSpPr>
          <p:nvPr>
            <p:ph type="sldNum" sz="quarter" idx="10"/>
          </p:nvPr>
        </p:nvSpPr>
        <p:spPr/>
        <p:txBody>
          <a:bodyPr/>
          <a:lstStyle/>
          <a:p>
            <a:fld id="{E8F98797-7D7D-46B1-A95D-A8EF940EF59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An example of a transform</a:t>
            </a:r>
            <a:r>
              <a:rPr lang="en-US" baseline="0" dirty="0"/>
              <a:t> that predicts material color equivalency is demonstrated here.  This transform is based on PhD research by Max Derhak (See http://scholarworks.rit.edu/theses/8789/).  The basis of Wpt (Waypoint) normalization is that first a rotation is applied to get achromatic colors to fall on first axis.  Then scaling is performed to get the white points to align.  Then shearing is performed to orthogonalize Munsell value planes with achromatic axis.  Finally rotation and scaling is performed to minimize differences due to chroma and hue.  These are all linear operations that can be expressed as a matrix transformation.</a:t>
            </a:r>
          </a:p>
          <a:p>
            <a:endParaRPr lang="en-US" baseline="0" dirty="0"/>
          </a:p>
          <a:p>
            <a:r>
              <a:rPr lang="en-US" baseline="0" dirty="0"/>
              <a:t>A MAT can be formed by combining pairs of Wpt normalization matrices.  Such a MAT can be used to convert colorimetry between different observing conditions. </a:t>
            </a:r>
          </a:p>
        </p:txBody>
      </p:sp>
      <p:sp>
        <p:nvSpPr>
          <p:cNvPr id="4" name="Slide Number Placeholder 3"/>
          <p:cNvSpPr>
            <a:spLocks noGrp="1"/>
          </p:cNvSpPr>
          <p:nvPr>
            <p:ph type="sldNum" sz="quarter" idx="10"/>
          </p:nvPr>
        </p:nvSpPr>
        <p:spPr/>
        <p:txBody>
          <a:bodyPr/>
          <a:lstStyle/>
          <a:p>
            <a:fld id="{E8F98797-7D7D-46B1-A95D-A8EF940EF59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DEBB60-D9AC-483C-B27F-B190B36BBCDD}"/>
              </a:ext>
            </a:extLst>
          </p:cNvPr>
          <p:cNvPicPr>
            <a:picLocks noChangeAspect="1"/>
          </p:cNvPicPr>
          <p:nvPr userDrawn="1"/>
        </p:nvPicPr>
        <p:blipFill>
          <a:blip r:embed="rId2"/>
          <a:stretch>
            <a:fillRect/>
          </a:stretch>
        </p:blipFill>
        <p:spPr>
          <a:xfrm>
            <a:off x="548986" y="342252"/>
            <a:ext cx="12192000" cy="5321808"/>
          </a:xfrm>
          <a:prstGeom prst="rect">
            <a:avLst/>
          </a:prstGeom>
        </p:spPr>
      </p:pic>
      <p:pic>
        <p:nvPicPr>
          <p:cNvPr id="12" name="Picture 11">
            <a:extLst>
              <a:ext uri="{FF2B5EF4-FFF2-40B4-BE49-F238E27FC236}">
                <a16:creationId xmlns:a16="http://schemas.microsoft.com/office/drawing/2014/main" id="{62E764B2-21DF-4C0C-B33A-5C2DE7BA3AD2}"/>
              </a:ext>
            </a:extLst>
          </p:cNvPr>
          <p:cNvPicPr>
            <a:picLocks noChangeAspect="1"/>
          </p:cNvPicPr>
          <p:nvPr userDrawn="1"/>
        </p:nvPicPr>
        <p:blipFill>
          <a:blip r:embed="rId3"/>
          <a:stretch>
            <a:fillRect/>
          </a:stretch>
        </p:blipFill>
        <p:spPr>
          <a:xfrm>
            <a:off x="295275" y="-886347"/>
            <a:ext cx="12339638" cy="5322082"/>
          </a:xfrm>
          <a:prstGeom prst="rect">
            <a:avLst/>
          </a:prstGeom>
        </p:spPr>
      </p:pic>
      <p:sp>
        <p:nvSpPr>
          <p:cNvPr id="14" name="Rectangle 13">
            <a:extLst>
              <a:ext uri="{FF2B5EF4-FFF2-40B4-BE49-F238E27FC236}">
                <a16:creationId xmlns:a16="http://schemas.microsoft.com/office/drawing/2014/main" id="{68E38887-BCC8-4F5E-BA34-6667C8649551}"/>
              </a:ext>
            </a:extLst>
          </p:cNvPr>
          <p:cNvSpPr/>
          <p:nvPr userDrawn="1"/>
        </p:nvSpPr>
        <p:spPr>
          <a:xfrm>
            <a:off x="0" y="4252686"/>
            <a:ext cx="12192000" cy="315807"/>
          </a:xfrm>
          <a:prstGeom prst="rect">
            <a:avLst/>
          </a:prstGeom>
          <a:solidFill>
            <a:srgbClr val="FAA2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0F710-F99A-4D73-89B0-D3AA29403E22}"/>
              </a:ext>
            </a:extLst>
          </p:cNvPr>
          <p:cNvSpPr>
            <a:spLocks noGrp="1"/>
          </p:cNvSpPr>
          <p:nvPr>
            <p:ph type="ctrTitle" hasCustomPrompt="1"/>
          </p:nvPr>
        </p:nvSpPr>
        <p:spPr>
          <a:xfrm>
            <a:off x="6644986" y="2027180"/>
            <a:ext cx="4433455" cy="2387600"/>
          </a:xfrm>
        </p:spPr>
        <p:txBody>
          <a:bodyPr anchor="ctr" anchorCtr="0"/>
          <a:lstStyle>
            <a:lvl1pPr algn="l">
              <a:defRPr sz="6000">
                <a:solidFill>
                  <a:schemeClr val="tx1"/>
                </a:solidFill>
                <a:latin typeface="Impact" panose="020B0806030902050204" pitchFamily="34" charset="0"/>
              </a:defRPr>
            </a:lvl1pPr>
          </a:lstStyle>
          <a:p>
            <a:r>
              <a:rPr lang="en-US" dirty="0"/>
              <a:t>ICC </a:t>
            </a:r>
            <a:r>
              <a:rPr lang="en-US" dirty="0" err="1"/>
              <a:t>DevCon</a:t>
            </a:r>
            <a:r>
              <a:rPr lang="en-US" dirty="0"/>
              <a:t> 2020</a:t>
            </a:r>
          </a:p>
        </p:txBody>
      </p:sp>
      <p:sp>
        <p:nvSpPr>
          <p:cNvPr id="3" name="Subtitle 2">
            <a:extLst>
              <a:ext uri="{FF2B5EF4-FFF2-40B4-BE49-F238E27FC236}">
                <a16:creationId xmlns:a16="http://schemas.microsoft.com/office/drawing/2014/main" id="{BD32866F-4303-44AD-A7C8-5A7B15E4B42C}"/>
              </a:ext>
            </a:extLst>
          </p:cNvPr>
          <p:cNvSpPr>
            <a:spLocks noGrp="1"/>
          </p:cNvSpPr>
          <p:nvPr>
            <p:ph type="subTitle" idx="1" hasCustomPrompt="1"/>
          </p:nvPr>
        </p:nvSpPr>
        <p:spPr>
          <a:xfrm>
            <a:off x="6644986" y="4700588"/>
            <a:ext cx="3293919" cy="1655762"/>
          </a:xfrm>
        </p:spPr>
        <p:txBody>
          <a:bodyPr/>
          <a:lstStyle>
            <a:lvl1pPr marL="0" indent="0" algn="l">
              <a:buNone/>
              <a:defRPr sz="2400" b="1" spc="6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THE FUTURE </a:t>
            </a:r>
          </a:p>
          <a:p>
            <a:r>
              <a:rPr lang="en-US" dirty="0"/>
              <a:t>OF COLOR</a:t>
            </a:r>
          </a:p>
          <a:p>
            <a:r>
              <a:rPr lang="en-US" dirty="0"/>
              <a:t>MANAGEMENT</a:t>
            </a:r>
          </a:p>
        </p:txBody>
      </p:sp>
      <p:pic>
        <p:nvPicPr>
          <p:cNvPr id="16" name="Picture 15" descr="Logo, icon&#10;&#10;Description automatically generated">
            <a:extLst>
              <a:ext uri="{FF2B5EF4-FFF2-40B4-BE49-F238E27FC236}">
                <a16:creationId xmlns:a16="http://schemas.microsoft.com/office/drawing/2014/main" id="{48468C2F-AB33-41C5-B3DF-7657325E5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1371" y="4766636"/>
            <a:ext cx="973040" cy="980406"/>
          </a:xfrm>
          <a:prstGeom prst="rect">
            <a:avLst/>
          </a:prstGeom>
        </p:spPr>
      </p:pic>
    </p:spTree>
    <p:extLst>
      <p:ext uri="{BB962C8B-B14F-4D97-AF65-F5344CB8AC3E}">
        <p14:creationId xmlns:p14="http://schemas.microsoft.com/office/powerpoint/2010/main" val="233628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884A-39BB-4784-89D0-CE60BC5E2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9F315-17F7-4280-BAA5-D93A8827F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C98A8-49FA-426D-A4D0-EAE786196763}"/>
              </a:ext>
            </a:extLst>
          </p:cNvPr>
          <p:cNvSpPr>
            <a:spLocks noGrp="1"/>
          </p:cNvSpPr>
          <p:nvPr>
            <p:ph type="dt" sz="half" idx="10"/>
          </p:nvPr>
        </p:nvSpPr>
        <p:spPr/>
        <p:txBody>
          <a:bodyPr/>
          <a:lstStyle/>
          <a:p>
            <a:r>
              <a:rPr lang="en-US"/>
              <a:t>ICC DevCon 2020</a:t>
            </a:r>
          </a:p>
        </p:txBody>
      </p:sp>
      <p:sp>
        <p:nvSpPr>
          <p:cNvPr id="5" name="Footer Placeholder 4">
            <a:extLst>
              <a:ext uri="{FF2B5EF4-FFF2-40B4-BE49-F238E27FC236}">
                <a16:creationId xmlns:a16="http://schemas.microsoft.com/office/drawing/2014/main" id="{CACCFB8E-D9FD-4242-B361-5FC04A116300}"/>
              </a:ext>
            </a:extLst>
          </p:cNvPr>
          <p:cNvSpPr>
            <a:spLocks noGrp="1"/>
          </p:cNvSpPr>
          <p:nvPr>
            <p:ph type="ftr" sz="quarter" idx="11"/>
          </p:nvPr>
        </p:nvSpPr>
        <p:spPr/>
        <p:txBody>
          <a:bodyPr/>
          <a:lstStyle>
            <a:lvl1pPr>
              <a:defRPr/>
            </a:lvl1pPr>
          </a:lstStyle>
          <a:p>
            <a:r>
              <a:rPr lang="en-US" dirty="0"/>
              <a:t>Max Derhak</a:t>
            </a:r>
          </a:p>
        </p:txBody>
      </p:sp>
      <p:sp>
        <p:nvSpPr>
          <p:cNvPr id="6" name="Slide Number Placeholder 5">
            <a:extLst>
              <a:ext uri="{FF2B5EF4-FFF2-40B4-BE49-F238E27FC236}">
                <a16:creationId xmlns:a16="http://schemas.microsoft.com/office/drawing/2014/main" id="{04AEEF5B-FD4D-42A2-ADE6-13BFA140A649}"/>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321870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98DCB-DB3A-4AA7-BC15-BF60FE5771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D12041-FB7D-48B0-BEEE-E38005F26B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39B63-AA2F-45E6-9879-FFFCB38FD87D}"/>
              </a:ext>
            </a:extLst>
          </p:cNvPr>
          <p:cNvSpPr>
            <a:spLocks noGrp="1"/>
          </p:cNvSpPr>
          <p:nvPr>
            <p:ph type="dt" sz="half" idx="10"/>
          </p:nvPr>
        </p:nvSpPr>
        <p:spPr/>
        <p:txBody>
          <a:bodyPr/>
          <a:lstStyle/>
          <a:p>
            <a:r>
              <a:rPr lang="en-US"/>
              <a:t>ICC DevCon 2020</a:t>
            </a:r>
          </a:p>
        </p:txBody>
      </p:sp>
      <p:sp>
        <p:nvSpPr>
          <p:cNvPr id="5" name="Footer Placeholder 4">
            <a:extLst>
              <a:ext uri="{FF2B5EF4-FFF2-40B4-BE49-F238E27FC236}">
                <a16:creationId xmlns:a16="http://schemas.microsoft.com/office/drawing/2014/main" id="{55326752-4B98-4B5F-BA6C-339C33C0EE8F}"/>
              </a:ext>
            </a:extLst>
          </p:cNvPr>
          <p:cNvSpPr>
            <a:spLocks noGrp="1"/>
          </p:cNvSpPr>
          <p:nvPr>
            <p:ph type="ftr" sz="quarter" idx="11"/>
          </p:nvPr>
        </p:nvSpPr>
        <p:spPr/>
        <p:txBody>
          <a:bodyPr/>
          <a:lstStyle>
            <a:lvl1pPr>
              <a:defRPr/>
            </a:lvl1pPr>
          </a:lstStyle>
          <a:p>
            <a:r>
              <a:rPr lang="en-US" dirty="0"/>
              <a:t>Max Derhak</a:t>
            </a:r>
          </a:p>
        </p:txBody>
      </p:sp>
      <p:sp>
        <p:nvSpPr>
          <p:cNvPr id="6" name="Slide Number Placeholder 5">
            <a:extLst>
              <a:ext uri="{FF2B5EF4-FFF2-40B4-BE49-F238E27FC236}">
                <a16:creationId xmlns:a16="http://schemas.microsoft.com/office/drawing/2014/main" id="{F891CD9A-D444-424E-A98B-BE310517FA9A}"/>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316650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0D6E-1F85-412F-94F9-11C029B565AB}"/>
              </a:ext>
            </a:extLst>
          </p:cNvPr>
          <p:cNvSpPr>
            <a:spLocks noGrp="1"/>
          </p:cNvSpPr>
          <p:nvPr>
            <p:ph type="title"/>
          </p:nvPr>
        </p:nvSpPr>
        <p:spPr>
          <a:xfrm>
            <a:off x="838200" y="1365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6447482-9738-4859-A714-0EB3B21850A0}"/>
              </a:ext>
            </a:extLst>
          </p:cNvPr>
          <p:cNvSpPr>
            <a:spLocks noGrp="1"/>
          </p:cNvSpPr>
          <p:nvPr>
            <p:ph idx="1"/>
          </p:nvPr>
        </p:nvSpPr>
        <p:spPr>
          <a:xfrm>
            <a:off x="838200" y="1642532"/>
            <a:ext cx="10515600" cy="4534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91AD8A-9199-410E-8C69-A06925FE938D}"/>
              </a:ext>
            </a:extLst>
          </p:cNvPr>
          <p:cNvSpPr>
            <a:spLocks noGrp="1"/>
          </p:cNvSpPr>
          <p:nvPr>
            <p:ph type="dt" sz="half" idx="10"/>
          </p:nvPr>
        </p:nvSpPr>
        <p:spPr/>
        <p:txBody>
          <a:bodyPr/>
          <a:lstStyle/>
          <a:p>
            <a:r>
              <a:rPr lang="en-US"/>
              <a:t>ICC DevCon 2020</a:t>
            </a:r>
          </a:p>
        </p:txBody>
      </p:sp>
      <p:sp>
        <p:nvSpPr>
          <p:cNvPr id="5" name="Footer Placeholder 4">
            <a:extLst>
              <a:ext uri="{FF2B5EF4-FFF2-40B4-BE49-F238E27FC236}">
                <a16:creationId xmlns:a16="http://schemas.microsoft.com/office/drawing/2014/main" id="{89715E07-975C-4533-BF88-862420EF4A5F}"/>
              </a:ext>
            </a:extLst>
          </p:cNvPr>
          <p:cNvSpPr>
            <a:spLocks noGrp="1"/>
          </p:cNvSpPr>
          <p:nvPr>
            <p:ph type="ftr" sz="quarter" idx="11"/>
          </p:nvPr>
        </p:nvSpPr>
        <p:spPr/>
        <p:txBody>
          <a:bodyPr/>
          <a:lstStyle>
            <a:lvl1pPr>
              <a:defRPr/>
            </a:lvl1pPr>
          </a:lstStyle>
          <a:p>
            <a:r>
              <a:rPr lang="en-US" dirty="0"/>
              <a:t>Max Derhak</a:t>
            </a:r>
          </a:p>
        </p:txBody>
      </p:sp>
      <p:sp>
        <p:nvSpPr>
          <p:cNvPr id="6" name="Slide Number Placeholder 5">
            <a:extLst>
              <a:ext uri="{FF2B5EF4-FFF2-40B4-BE49-F238E27FC236}">
                <a16:creationId xmlns:a16="http://schemas.microsoft.com/office/drawing/2014/main" id="{76F56AB6-1FDD-4144-BC93-614AE081FF0C}"/>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315418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65E8-F7C5-4311-AA58-BE2854281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E8C321-2780-4DDA-84A2-9670063AE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B16E6-D05E-48D5-81B4-20A8B1E04AE0}"/>
              </a:ext>
            </a:extLst>
          </p:cNvPr>
          <p:cNvSpPr>
            <a:spLocks noGrp="1"/>
          </p:cNvSpPr>
          <p:nvPr>
            <p:ph type="dt" sz="half" idx="10"/>
          </p:nvPr>
        </p:nvSpPr>
        <p:spPr/>
        <p:txBody>
          <a:bodyPr/>
          <a:lstStyle/>
          <a:p>
            <a:r>
              <a:rPr lang="en-US"/>
              <a:t>ICC DevCon 2020</a:t>
            </a:r>
          </a:p>
        </p:txBody>
      </p:sp>
      <p:sp>
        <p:nvSpPr>
          <p:cNvPr id="5" name="Footer Placeholder 4">
            <a:extLst>
              <a:ext uri="{FF2B5EF4-FFF2-40B4-BE49-F238E27FC236}">
                <a16:creationId xmlns:a16="http://schemas.microsoft.com/office/drawing/2014/main" id="{E7B0C71A-5ED4-4672-BCDD-99752B14B348}"/>
              </a:ext>
            </a:extLst>
          </p:cNvPr>
          <p:cNvSpPr>
            <a:spLocks noGrp="1"/>
          </p:cNvSpPr>
          <p:nvPr>
            <p:ph type="ftr" sz="quarter" idx="11"/>
          </p:nvPr>
        </p:nvSpPr>
        <p:spPr/>
        <p:txBody>
          <a:bodyPr/>
          <a:lstStyle>
            <a:lvl1pPr>
              <a:defRPr/>
            </a:lvl1pPr>
          </a:lstStyle>
          <a:p>
            <a:r>
              <a:rPr lang="en-US" dirty="0"/>
              <a:t>Max Derhak</a:t>
            </a:r>
          </a:p>
        </p:txBody>
      </p:sp>
      <p:sp>
        <p:nvSpPr>
          <p:cNvPr id="6" name="Slide Number Placeholder 5">
            <a:extLst>
              <a:ext uri="{FF2B5EF4-FFF2-40B4-BE49-F238E27FC236}">
                <a16:creationId xmlns:a16="http://schemas.microsoft.com/office/drawing/2014/main" id="{8332B122-B92C-41D5-95DA-1CDAD4224BC7}"/>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95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0353-C6C0-48C7-92FD-7D5495058610}"/>
              </a:ext>
            </a:extLst>
          </p:cNvPr>
          <p:cNvSpPr>
            <a:spLocks noGrp="1"/>
          </p:cNvSpPr>
          <p:nvPr>
            <p:ph type="title"/>
          </p:nvPr>
        </p:nvSpPr>
        <p:spPr>
          <a:xfrm>
            <a:off x="838200" y="133880"/>
            <a:ext cx="10515600" cy="1325563"/>
          </a:xfrm>
        </p:spPr>
        <p:txBody>
          <a:bodyPr/>
          <a:lstStyle>
            <a:lvl1pPr>
              <a:defRPr>
                <a:solidFill>
                  <a:srgbClr val="C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A0E714-5626-4CEB-9CF8-1E878AB13461}"/>
              </a:ext>
            </a:extLst>
          </p:cNvPr>
          <p:cNvSpPr>
            <a:spLocks noGrp="1"/>
          </p:cNvSpPr>
          <p:nvPr>
            <p:ph sz="half" idx="1"/>
          </p:nvPr>
        </p:nvSpPr>
        <p:spPr>
          <a:xfrm>
            <a:off x="838200" y="1641475"/>
            <a:ext cx="5181600" cy="453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9F227-1CD2-46B5-B143-9231A25A678E}"/>
              </a:ext>
            </a:extLst>
          </p:cNvPr>
          <p:cNvSpPr>
            <a:spLocks noGrp="1"/>
          </p:cNvSpPr>
          <p:nvPr>
            <p:ph sz="half" idx="2"/>
          </p:nvPr>
        </p:nvSpPr>
        <p:spPr>
          <a:xfrm>
            <a:off x="6172200" y="1638830"/>
            <a:ext cx="5181600" cy="4538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65968-E784-4F49-9A0E-34C94C32873A}"/>
              </a:ext>
            </a:extLst>
          </p:cNvPr>
          <p:cNvSpPr>
            <a:spLocks noGrp="1"/>
          </p:cNvSpPr>
          <p:nvPr>
            <p:ph type="dt" sz="half" idx="10"/>
          </p:nvPr>
        </p:nvSpPr>
        <p:spPr/>
        <p:txBody>
          <a:bodyPr/>
          <a:lstStyle/>
          <a:p>
            <a:r>
              <a:rPr lang="en-US"/>
              <a:t>ICC DevCon 2020</a:t>
            </a:r>
          </a:p>
        </p:txBody>
      </p:sp>
      <p:sp>
        <p:nvSpPr>
          <p:cNvPr id="6" name="Footer Placeholder 5">
            <a:extLst>
              <a:ext uri="{FF2B5EF4-FFF2-40B4-BE49-F238E27FC236}">
                <a16:creationId xmlns:a16="http://schemas.microsoft.com/office/drawing/2014/main" id="{C08D5460-BA04-43F9-B7BE-0C3C6F8C36F7}"/>
              </a:ext>
            </a:extLst>
          </p:cNvPr>
          <p:cNvSpPr>
            <a:spLocks noGrp="1"/>
          </p:cNvSpPr>
          <p:nvPr>
            <p:ph type="ftr" sz="quarter" idx="11"/>
          </p:nvPr>
        </p:nvSpPr>
        <p:spPr/>
        <p:txBody>
          <a:bodyPr/>
          <a:lstStyle>
            <a:lvl1pPr>
              <a:defRPr/>
            </a:lvl1pPr>
          </a:lstStyle>
          <a:p>
            <a:r>
              <a:rPr lang="en-US" dirty="0"/>
              <a:t>Max Derhak</a:t>
            </a:r>
          </a:p>
        </p:txBody>
      </p:sp>
      <p:sp>
        <p:nvSpPr>
          <p:cNvPr id="7" name="Slide Number Placeholder 6">
            <a:extLst>
              <a:ext uri="{FF2B5EF4-FFF2-40B4-BE49-F238E27FC236}">
                <a16:creationId xmlns:a16="http://schemas.microsoft.com/office/drawing/2014/main" id="{A4787ED6-883C-4313-931D-11F8D212DC50}"/>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315057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3FC2-FB85-460E-988E-5578275FB357}"/>
              </a:ext>
            </a:extLst>
          </p:cNvPr>
          <p:cNvSpPr>
            <a:spLocks noGrp="1"/>
          </p:cNvSpPr>
          <p:nvPr>
            <p:ph type="title"/>
          </p:nvPr>
        </p:nvSpPr>
        <p:spPr>
          <a:xfrm>
            <a:off x="838200" y="1365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D7669-E704-4D57-985B-E6C08142E21D}"/>
              </a:ext>
            </a:extLst>
          </p:cNvPr>
          <p:cNvSpPr>
            <a:spLocks noGrp="1"/>
          </p:cNvSpPr>
          <p:nvPr>
            <p:ph type="body" idx="1"/>
          </p:nvPr>
        </p:nvSpPr>
        <p:spPr>
          <a:xfrm>
            <a:off x="839788" y="152029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1E97B-F14E-4CC1-88F8-874DEF086F8D}"/>
              </a:ext>
            </a:extLst>
          </p:cNvPr>
          <p:cNvSpPr>
            <a:spLocks noGrp="1"/>
          </p:cNvSpPr>
          <p:nvPr>
            <p:ph sz="half" idx="2"/>
          </p:nvPr>
        </p:nvSpPr>
        <p:spPr>
          <a:xfrm>
            <a:off x="839788" y="2434154"/>
            <a:ext cx="5157787" cy="37555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2DFA23C-E4D1-40F0-B41C-C5EB4D7A839D}"/>
              </a:ext>
            </a:extLst>
          </p:cNvPr>
          <p:cNvSpPr>
            <a:spLocks noGrp="1"/>
          </p:cNvSpPr>
          <p:nvPr>
            <p:ph type="body" sz="quarter" idx="3"/>
          </p:nvPr>
        </p:nvSpPr>
        <p:spPr>
          <a:xfrm>
            <a:off x="6172200" y="152029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0A28D-FA7F-4509-8260-79FA85BF20D8}"/>
              </a:ext>
            </a:extLst>
          </p:cNvPr>
          <p:cNvSpPr>
            <a:spLocks noGrp="1"/>
          </p:cNvSpPr>
          <p:nvPr>
            <p:ph sz="quarter" idx="4"/>
          </p:nvPr>
        </p:nvSpPr>
        <p:spPr>
          <a:xfrm>
            <a:off x="6172200" y="2434154"/>
            <a:ext cx="5183188" cy="37555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5C40D33-C569-4B7F-9D2A-56D00B7AB6F5}"/>
              </a:ext>
            </a:extLst>
          </p:cNvPr>
          <p:cNvSpPr>
            <a:spLocks noGrp="1"/>
          </p:cNvSpPr>
          <p:nvPr>
            <p:ph type="dt" sz="half" idx="10"/>
          </p:nvPr>
        </p:nvSpPr>
        <p:spPr/>
        <p:txBody>
          <a:bodyPr/>
          <a:lstStyle/>
          <a:p>
            <a:r>
              <a:rPr lang="en-US"/>
              <a:t>ICC DevCon 2020</a:t>
            </a:r>
          </a:p>
        </p:txBody>
      </p:sp>
      <p:sp>
        <p:nvSpPr>
          <p:cNvPr id="8" name="Footer Placeholder 7">
            <a:extLst>
              <a:ext uri="{FF2B5EF4-FFF2-40B4-BE49-F238E27FC236}">
                <a16:creationId xmlns:a16="http://schemas.microsoft.com/office/drawing/2014/main" id="{732D1ABE-23F4-461A-9311-83914771C722}"/>
              </a:ext>
            </a:extLst>
          </p:cNvPr>
          <p:cNvSpPr>
            <a:spLocks noGrp="1"/>
          </p:cNvSpPr>
          <p:nvPr>
            <p:ph type="ftr" sz="quarter" idx="11"/>
          </p:nvPr>
        </p:nvSpPr>
        <p:spPr/>
        <p:txBody>
          <a:bodyPr/>
          <a:lstStyle>
            <a:lvl1pPr>
              <a:defRPr/>
            </a:lvl1pPr>
          </a:lstStyle>
          <a:p>
            <a:r>
              <a:rPr lang="en-US" dirty="0"/>
              <a:t>Max Derhak</a:t>
            </a:r>
          </a:p>
        </p:txBody>
      </p:sp>
      <p:sp>
        <p:nvSpPr>
          <p:cNvPr id="9" name="Slide Number Placeholder 8">
            <a:extLst>
              <a:ext uri="{FF2B5EF4-FFF2-40B4-BE49-F238E27FC236}">
                <a16:creationId xmlns:a16="http://schemas.microsoft.com/office/drawing/2014/main" id="{8D0C5661-3775-49E0-8548-FAE732E3DC71}"/>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275709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BD3B-3722-4D20-AE3D-34D6285CFBC3}"/>
              </a:ext>
            </a:extLst>
          </p:cNvPr>
          <p:cNvSpPr>
            <a:spLocks noGrp="1"/>
          </p:cNvSpPr>
          <p:nvPr>
            <p:ph type="title"/>
          </p:nvPr>
        </p:nvSpPr>
        <p:spPr>
          <a:xfrm>
            <a:off x="838200" y="13652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C6246C5F-5A16-4496-8F69-11D752FF1149}"/>
              </a:ext>
            </a:extLst>
          </p:cNvPr>
          <p:cNvSpPr>
            <a:spLocks noGrp="1"/>
          </p:cNvSpPr>
          <p:nvPr>
            <p:ph type="dt" sz="half" idx="10"/>
          </p:nvPr>
        </p:nvSpPr>
        <p:spPr/>
        <p:txBody>
          <a:bodyPr/>
          <a:lstStyle/>
          <a:p>
            <a:r>
              <a:rPr lang="en-US"/>
              <a:t>ICC DevCon 2020</a:t>
            </a:r>
          </a:p>
        </p:txBody>
      </p:sp>
      <p:sp>
        <p:nvSpPr>
          <p:cNvPr id="4" name="Footer Placeholder 3">
            <a:extLst>
              <a:ext uri="{FF2B5EF4-FFF2-40B4-BE49-F238E27FC236}">
                <a16:creationId xmlns:a16="http://schemas.microsoft.com/office/drawing/2014/main" id="{C8CEEA67-840A-4513-BE74-17B29B23A1C4}"/>
              </a:ext>
            </a:extLst>
          </p:cNvPr>
          <p:cNvSpPr>
            <a:spLocks noGrp="1"/>
          </p:cNvSpPr>
          <p:nvPr>
            <p:ph type="ftr" sz="quarter" idx="11"/>
          </p:nvPr>
        </p:nvSpPr>
        <p:spPr/>
        <p:txBody>
          <a:bodyPr/>
          <a:lstStyle>
            <a:lvl1pPr>
              <a:defRPr/>
            </a:lvl1pPr>
          </a:lstStyle>
          <a:p>
            <a:r>
              <a:rPr lang="en-US" dirty="0"/>
              <a:t>Max Derhak</a:t>
            </a:r>
          </a:p>
        </p:txBody>
      </p:sp>
      <p:sp>
        <p:nvSpPr>
          <p:cNvPr id="5" name="Slide Number Placeholder 4">
            <a:extLst>
              <a:ext uri="{FF2B5EF4-FFF2-40B4-BE49-F238E27FC236}">
                <a16:creationId xmlns:a16="http://schemas.microsoft.com/office/drawing/2014/main" id="{E27BD525-891C-439C-B126-7F34C02F28C2}"/>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49321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710DE-048E-4087-8C2C-A5E45DE9D1E4}"/>
              </a:ext>
            </a:extLst>
          </p:cNvPr>
          <p:cNvSpPr>
            <a:spLocks noGrp="1"/>
          </p:cNvSpPr>
          <p:nvPr>
            <p:ph type="dt" sz="half" idx="10"/>
          </p:nvPr>
        </p:nvSpPr>
        <p:spPr/>
        <p:txBody>
          <a:bodyPr/>
          <a:lstStyle/>
          <a:p>
            <a:r>
              <a:rPr lang="en-US"/>
              <a:t>ICC DevCon 2020</a:t>
            </a:r>
          </a:p>
        </p:txBody>
      </p:sp>
      <p:sp>
        <p:nvSpPr>
          <p:cNvPr id="3" name="Footer Placeholder 2">
            <a:extLst>
              <a:ext uri="{FF2B5EF4-FFF2-40B4-BE49-F238E27FC236}">
                <a16:creationId xmlns:a16="http://schemas.microsoft.com/office/drawing/2014/main" id="{CEA4C2B4-EC55-4F94-8DBC-AE1140B56F9D}"/>
              </a:ext>
            </a:extLst>
          </p:cNvPr>
          <p:cNvSpPr>
            <a:spLocks noGrp="1"/>
          </p:cNvSpPr>
          <p:nvPr>
            <p:ph type="ftr" sz="quarter" idx="11"/>
          </p:nvPr>
        </p:nvSpPr>
        <p:spPr/>
        <p:txBody>
          <a:bodyPr/>
          <a:lstStyle>
            <a:lvl1pPr>
              <a:defRPr/>
            </a:lvl1pPr>
          </a:lstStyle>
          <a:p>
            <a:r>
              <a:rPr lang="en-US" dirty="0"/>
              <a:t>Max Derhak</a:t>
            </a:r>
          </a:p>
        </p:txBody>
      </p:sp>
      <p:sp>
        <p:nvSpPr>
          <p:cNvPr id="4" name="Slide Number Placeholder 3">
            <a:extLst>
              <a:ext uri="{FF2B5EF4-FFF2-40B4-BE49-F238E27FC236}">
                <a16:creationId xmlns:a16="http://schemas.microsoft.com/office/drawing/2014/main" id="{6730B971-C888-45A7-9639-579564B56BD4}"/>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183057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4ED7-9137-4E64-B343-368F070CD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A07F97-69F1-4588-9BD9-2A2646A7E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7660B7-9448-4C25-A762-AA9021BA2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95EF5-A442-4DB6-9CC5-3DC0E8D0BF53}"/>
              </a:ext>
            </a:extLst>
          </p:cNvPr>
          <p:cNvSpPr>
            <a:spLocks noGrp="1"/>
          </p:cNvSpPr>
          <p:nvPr>
            <p:ph type="dt" sz="half" idx="10"/>
          </p:nvPr>
        </p:nvSpPr>
        <p:spPr/>
        <p:txBody>
          <a:bodyPr/>
          <a:lstStyle/>
          <a:p>
            <a:r>
              <a:rPr lang="en-US"/>
              <a:t>ICC DevCon 2020</a:t>
            </a:r>
          </a:p>
        </p:txBody>
      </p:sp>
      <p:sp>
        <p:nvSpPr>
          <p:cNvPr id="6" name="Footer Placeholder 5">
            <a:extLst>
              <a:ext uri="{FF2B5EF4-FFF2-40B4-BE49-F238E27FC236}">
                <a16:creationId xmlns:a16="http://schemas.microsoft.com/office/drawing/2014/main" id="{68B8F340-8896-437C-A26E-F3C47F71F9C7}"/>
              </a:ext>
            </a:extLst>
          </p:cNvPr>
          <p:cNvSpPr>
            <a:spLocks noGrp="1"/>
          </p:cNvSpPr>
          <p:nvPr>
            <p:ph type="ftr" sz="quarter" idx="11"/>
          </p:nvPr>
        </p:nvSpPr>
        <p:spPr/>
        <p:txBody>
          <a:bodyPr/>
          <a:lstStyle>
            <a:lvl1pPr>
              <a:defRPr/>
            </a:lvl1pPr>
          </a:lstStyle>
          <a:p>
            <a:r>
              <a:rPr lang="en-US" dirty="0"/>
              <a:t>Max Derhak</a:t>
            </a:r>
          </a:p>
        </p:txBody>
      </p:sp>
      <p:sp>
        <p:nvSpPr>
          <p:cNvPr id="7" name="Slide Number Placeholder 6">
            <a:extLst>
              <a:ext uri="{FF2B5EF4-FFF2-40B4-BE49-F238E27FC236}">
                <a16:creationId xmlns:a16="http://schemas.microsoft.com/office/drawing/2014/main" id="{23A22DC2-3518-4C67-8D6E-214261A67E7F}"/>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181539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9633-DD34-4D17-A35D-CAA5694DE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743C5-C290-4940-97EF-20601D698C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DC2AE7A-731E-4A23-ADE3-1DB5680E3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AF71C-3E5C-4091-9392-798EF0655007}"/>
              </a:ext>
            </a:extLst>
          </p:cNvPr>
          <p:cNvSpPr>
            <a:spLocks noGrp="1"/>
          </p:cNvSpPr>
          <p:nvPr>
            <p:ph type="dt" sz="half" idx="10"/>
          </p:nvPr>
        </p:nvSpPr>
        <p:spPr/>
        <p:txBody>
          <a:bodyPr/>
          <a:lstStyle/>
          <a:p>
            <a:r>
              <a:rPr lang="en-US"/>
              <a:t>ICC DevCon 2020</a:t>
            </a:r>
          </a:p>
        </p:txBody>
      </p:sp>
      <p:sp>
        <p:nvSpPr>
          <p:cNvPr id="6" name="Footer Placeholder 5">
            <a:extLst>
              <a:ext uri="{FF2B5EF4-FFF2-40B4-BE49-F238E27FC236}">
                <a16:creationId xmlns:a16="http://schemas.microsoft.com/office/drawing/2014/main" id="{C93C5AD5-9245-4BFA-B400-49B2B692B198}"/>
              </a:ext>
            </a:extLst>
          </p:cNvPr>
          <p:cNvSpPr>
            <a:spLocks noGrp="1"/>
          </p:cNvSpPr>
          <p:nvPr>
            <p:ph type="ftr" sz="quarter" idx="11"/>
          </p:nvPr>
        </p:nvSpPr>
        <p:spPr/>
        <p:txBody>
          <a:bodyPr/>
          <a:lstStyle>
            <a:lvl1pPr>
              <a:defRPr/>
            </a:lvl1pPr>
          </a:lstStyle>
          <a:p>
            <a:r>
              <a:rPr lang="en-US" dirty="0"/>
              <a:t>Max Derhak</a:t>
            </a:r>
          </a:p>
        </p:txBody>
      </p:sp>
      <p:sp>
        <p:nvSpPr>
          <p:cNvPr id="7" name="Slide Number Placeholder 6">
            <a:extLst>
              <a:ext uri="{FF2B5EF4-FFF2-40B4-BE49-F238E27FC236}">
                <a16:creationId xmlns:a16="http://schemas.microsoft.com/office/drawing/2014/main" id="{D2893B61-45B7-4FE5-9A82-1FD741EC013D}"/>
              </a:ext>
            </a:extLst>
          </p:cNvPr>
          <p:cNvSpPr>
            <a:spLocks noGrp="1"/>
          </p:cNvSpPr>
          <p:nvPr>
            <p:ph type="sldNum" sz="quarter" idx="12"/>
          </p:nvPr>
        </p:nvSpPr>
        <p:spPr/>
        <p:txBody>
          <a:bodyPr/>
          <a:lstStyle/>
          <a:p>
            <a:fld id="{61674C0B-7033-4FD7-9483-0B29BEB7C975}" type="slidenum">
              <a:rPr lang="en-US" smtClean="0"/>
              <a:t>‹#›</a:t>
            </a:fld>
            <a:endParaRPr lang="en-US"/>
          </a:p>
        </p:txBody>
      </p:sp>
    </p:spTree>
    <p:extLst>
      <p:ext uri="{BB962C8B-B14F-4D97-AF65-F5344CB8AC3E}">
        <p14:creationId xmlns:p14="http://schemas.microsoft.com/office/powerpoint/2010/main" val="70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D5907-A6A3-487A-B2A5-9A1F42F001DE}"/>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4" name="Picture 13" descr="A picture containing umbrella&#10;&#10;Description automatically generated">
            <a:extLst>
              <a:ext uri="{FF2B5EF4-FFF2-40B4-BE49-F238E27FC236}">
                <a16:creationId xmlns:a16="http://schemas.microsoft.com/office/drawing/2014/main" id="{A7663939-F688-40F7-B567-95093E4C2062}"/>
              </a:ext>
            </a:extLst>
          </p:cNvPr>
          <p:cNvPicPr>
            <a:picLocks noChangeAspect="1"/>
          </p:cNvPicPr>
          <p:nvPr userDrawn="1"/>
        </p:nvPicPr>
        <p:blipFill>
          <a:blip r:embed="rId13">
            <a:alphaModFix amt="9000"/>
            <a:extLst>
              <a:ext uri="{28A0092B-C50C-407E-A947-70E740481C1C}">
                <a14:useLocalDpi xmlns:a14="http://schemas.microsoft.com/office/drawing/2010/main" val="0"/>
              </a:ext>
            </a:extLst>
          </a:blip>
          <a:stretch>
            <a:fillRect/>
          </a:stretch>
        </p:blipFill>
        <p:spPr>
          <a:xfrm>
            <a:off x="0" y="4079748"/>
            <a:ext cx="13677996" cy="4826254"/>
          </a:xfrm>
          <a:prstGeom prst="rect">
            <a:avLst/>
          </a:prstGeom>
        </p:spPr>
      </p:pic>
      <p:sp>
        <p:nvSpPr>
          <p:cNvPr id="3" name="Text Placeholder 2">
            <a:extLst>
              <a:ext uri="{FF2B5EF4-FFF2-40B4-BE49-F238E27FC236}">
                <a16:creationId xmlns:a16="http://schemas.microsoft.com/office/drawing/2014/main" id="{6284E3AC-F058-46FC-BBFF-186E3CC02186}"/>
              </a:ext>
            </a:extLst>
          </p:cNvPr>
          <p:cNvSpPr>
            <a:spLocks noGrp="1"/>
          </p:cNvSpPr>
          <p:nvPr>
            <p:ph type="body" idx="1"/>
          </p:nvPr>
        </p:nvSpPr>
        <p:spPr>
          <a:xfrm>
            <a:off x="838200" y="1642533"/>
            <a:ext cx="10515600" cy="45344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FA5F38-259F-4AAF-A6D9-48CC3E612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C00000"/>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dirty="0"/>
              <a:t>ICC </a:t>
            </a:r>
            <a:r>
              <a:rPr lang="en-US" dirty="0" err="1"/>
              <a:t>DevCon</a:t>
            </a:r>
            <a:r>
              <a:rPr lang="en-US" dirty="0"/>
              <a:t> 2020</a:t>
            </a:r>
            <a:endParaRPr lang="en-US" b="1" dirty="0"/>
          </a:p>
        </p:txBody>
      </p:sp>
      <p:sp>
        <p:nvSpPr>
          <p:cNvPr id="5" name="Footer Placeholder 4">
            <a:extLst>
              <a:ext uri="{FF2B5EF4-FFF2-40B4-BE49-F238E27FC236}">
                <a16:creationId xmlns:a16="http://schemas.microsoft.com/office/drawing/2014/main" id="{DEC4F3B7-043B-4FDD-A361-4CB23A51A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C00000"/>
                </a:solidFill>
                <a:latin typeface="Lato" panose="020F0502020204030203" pitchFamily="34" charset="0"/>
                <a:ea typeface="Lato" panose="020F0502020204030203" pitchFamily="34" charset="0"/>
                <a:cs typeface="Lato" panose="020F0502020204030203" pitchFamily="34" charset="0"/>
              </a:defRPr>
            </a:lvl1pPr>
          </a:lstStyle>
          <a:p>
            <a:r>
              <a:rPr lang="en-US" dirty="0"/>
              <a:t>Max Derhak</a:t>
            </a:r>
          </a:p>
        </p:txBody>
      </p:sp>
      <p:sp>
        <p:nvSpPr>
          <p:cNvPr id="6" name="Slide Number Placeholder 5">
            <a:extLst>
              <a:ext uri="{FF2B5EF4-FFF2-40B4-BE49-F238E27FC236}">
                <a16:creationId xmlns:a16="http://schemas.microsoft.com/office/drawing/2014/main" id="{A2E63794-88C9-4365-8BAB-DC0C44C76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C00000"/>
                </a:solidFill>
                <a:latin typeface="Lato" panose="020F0502020204030203" pitchFamily="34" charset="0"/>
                <a:ea typeface="Lato" panose="020F0502020204030203" pitchFamily="34" charset="0"/>
                <a:cs typeface="Lato" panose="020F0502020204030203" pitchFamily="34" charset="0"/>
              </a:defRPr>
            </a:lvl1pPr>
          </a:lstStyle>
          <a:p>
            <a:fld id="{61674C0B-7033-4FD7-9483-0B29BEB7C975}" type="slidenum">
              <a:rPr lang="en-US" smtClean="0"/>
              <a:pPr/>
              <a:t>‹#›</a:t>
            </a:fld>
            <a:endParaRPr lang="en-US" dirty="0">
              <a:solidFill>
                <a:srgbClr val="C00000"/>
              </a:solidFill>
            </a:endParaRPr>
          </a:p>
        </p:txBody>
      </p:sp>
    </p:spTree>
    <p:extLst>
      <p:ext uri="{BB962C8B-B14F-4D97-AF65-F5344CB8AC3E}">
        <p14:creationId xmlns:p14="http://schemas.microsoft.com/office/powerpoint/2010/main" val="1362173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rgbClr val="C00000"/>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XYZ Normalization Color Equivalency</a:t>
            </a:r>
          </a:p>
        </p:txBody>
      </p:sp>
      <p:sp>
        <p:nvSpPr>
          <p:cNvPr id="5" name="Content Placeholder 4"/>
          <p:cNvSpPr>
            <a:spLocks noGrp="1"/>
          </p:cNvSpPr>
          <p:nvPr>
            <p:ph sz="quarter" idx="1"/>
          </p:nvPr>
        </p:nvSpPr>
        <p:spPr>
          <a:xfrm>
            <a:off x="609600" y="5180341"/>
            <a:ext cx="10972800" cy="1219200"/>
          </a:xfrm>
        </p:spPr>
        <p:txBody>
          <a:bodyPr>
            <a:normAutofit fontScale="70000" lnSpcReduction="20000"/>
          </a:bodyPr>
          <a:lstStyle/>
          <a:p>
            <a:pPr>
              <a:lnSpc>
                <a:spcPct val="120000"/>
              </a:lnSpc>
            </a:pPr>
            <a:r>
              <a:rPr lang="en-US" dirty="0"/>
              <a:t>Figure depicts “wrong-</a:t>
            </a:r>
            <a:r>
              <a:rPr lang="en-US" dirty="0" err="1"/>
              <a:t>vonKries</a:t>
            </a:r>
            <a:r>
              <a:rPr lang="en-US" dirty="0"/>
              <a:t>” white balancing of Munsell glossy reflectances for 2-degree observer under Illuminant A- red, D65 black, D100 Blue</a:t>
            </a:r>
          </a:p>
          <a:p>
            <a:pPr>
              <a:lnSpc>
                <a:spcPct val="120000"/>
              </a:lnSpc>
            </a:pPr>
            <a:r>
              <a:rPr lang="en-US" dirty="0"/>
              <a:t>This demonstrates the color equivalency use by XYZ to CIELAB equations</a:t>
            </a:r>
          </a:p>
          <a:p>
            <a:pPr>
              <a:lnSpc>
                <a:spcPct val="120000"/>
              </a:lnSpc>
            </a:pPr>
            <a:endParaRPr lang="en-US" dirty="0"/>
          </a:p>
        </p:txBody>
      </p:sp>
      <p:pic>
        <p:nvPicPr>
          <p:cNvPr id="22530" name="Picture 2" descr="M:\PhD\JournalArticles\introWpt\Web\animVonKriesIllum.gif"/>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219201"/>
            <a:ext cx="67056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9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Color Equivalency Representation of CAT02</a:t>
            </a:r>
          </a:p>
        </p:txBody>
      </p:sp>
      <p:sp>
        <p:nvSpPr>
          <p:cNvPr id="5" name="Content Placeholder 4"/>
          <p:cNvSpPr>
            <a:spLocks noGrp="1"/>
          </p:cNvSpPr>
          <p:nvPr>
            <p:ph sz="quarter" idx="1"/>
          </p:nvPr>
        </p:nvSpPr>
        <p:spPr>
          <a:xfrm>
            <a:off x="609600" y="5257800"/>
            <a:ext cx="10972800" cy="1219200"/>
          </a:xfrm>
        </p:spPr>
        <p:txBody>
          <a:bodyPr>
            <a:normAutofit fontScale="77500" lnSpcReduction="20000"/>
          </a:bodyPr>
          <a:lstStyle/>
          <a:p>
            <a:pPr>
              <a:lnSpc>
                <a:spcPct val="115000"/>
              </a:lnSpc>
            </a:pPr>
            <a:r>
              <a:rPr lang="en-US" dirty="0"/>
              <a:t>Figure depicts CAT02 normalization of Munsell glossy reflectances for 2-deg observer under Illuminant A- red, D65 black, D100 Blue</a:t>
            </a:r>
          </a:p>
          <a:p>
            <a:pPr>
              <a:lnSpc>
                <a:spcPct val="115000"/>
              </a:lnSpc>
            </a:pPr>
            <a:r>
              <a:rPr lang="en-US" dirty="0"/>
              <a:t>CAT02 predicts corresponding color – not material color</a:t>
            </a:r>
          </a:p>
          <a:p>
            <a:pPr>
              <a:lnSpc>
                <a:spcPct val="115000"/>
              </a:lnSpc>
            </a:pPr>
            <a:endParaRPr lang="en-US" dirty="0"/>
          </a:p>
        </p:txBody>
      </p:sp>
      <p:pic>
        <p:nvPicPr>
          <p:cNvPr id="13315" name="Picture 3" descr="M:\PhD\JournalArticles\introWpt\Web\animCAT02Ill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9201"/>
            <a:ext cx="69088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762000"/>
          </a:xfrm>
        </p:spPr>
        <p:txBody>
          <a:bodyPr>
            <a:normAutofit fontScale="90000"/>
          </a:bodyPr>
          <a:lstStyle/>
          <a:p>
            <a:r>
              <a:rPr lang="en-US" sz="4800" dirty="0"/>
              <a:t>Wpt (Waypoint) Normalization</a:t>
            </a:r>
            <a:br>
              <a:rPr lang="en-US" sz="4800" dirty="0"/>
            </a:br>
            <a:r>
              <a:rPr lang="en-US" sz="2667" dirty="0"/>
              <a:t>(Described in Derhak PhD – See http://scholarworks.rit.edu/theses/8789/)</a:t>
            </a:r>
          </a:p>
        </p:txBody>
      </p:sp>
      <p:sp>
        <p:nvSpPr>
          <p:cNvPr id="5" name="Content Placeholder 4"/>
          <p:cNvSpPr>
            <a:spLocks noGrp="1"/>
          </p:cNvSpPr>
          <p:nvPr>
            <p:ph sz="quarter" idx="1"/>
          </p:nvPr>
        </p:nvSpPr>
        <p:spPr>
          <a:xfrm>
            <a:off x="609600" y="5156200"/>
            <a:ext cx="10972800" cy="1295400"/>
          </a:xfrm>
        </p:spPr>
        <p:txBody>
          <a:bodyPr>
            <a:normAutofit fontScale="47500" lnSpcReduction="20000"/>
          </a:bodyPr>
          <a:lstStyle/>
          <a:p>
            <a:pPr>
              <a:lnSpc>
                <a:spcPct val="115000"/>
              </a:lnSpc>
            </a:pPr>
            <a:r>
              <a:rPr lang="en-US" sz="3733" dirty="0"/>
              <a:t>Figure depicts process of </a:t>
            </a:r>
            <a:r>
              <a:rPr lang="en-US" sz="3733" dirty="0" err="1"/>
              <a:t>Wpt</a:t>
            </a:r>
            <a:r>
              <a:rPr lang="en-US" sz="3733" dirty="0"/>
              <a:t> normalization applied to Munsell glossy reflectances for 2-deg observer under Illuminant A- red, D65 black, D100 Blue</a:t>
            </a:r>
          </a:p>
          <a:p>
            <a:pPr>
              <a:lnSpc>
                <a:spcPct val="115000"/>
              </a:lnSpc>
            </a:pPr>
            <a:r>
              <a:rPr lang="en-US" sz="3733" dirty="0"/>
              <a:t>A </a:t>
            </a:r>
            <a:r>
              <a:rPr lang="en-US" sz="3733" dirty="0" err="1"/>
              <a:t>Wpt</a:t>
            </a:r>
            <a:r>
              <a:rPr lang="en-US" sz="3733" dirty="0"/>
              <a:t> normalization based MAT can be used (but is not required part of iccMAX specification) to predict material color changes – not corresponding color</a:t>
            </a:r>
          </a:p>
          <a:p>
            <a:pPr>
              <a:lnSpc>
                <a:spcPct val="115000"/>
              </a:lnSpc>
            </a:pPr>
            <a:endParaRPr lang="en-US" dirty="0"/>
          </a:p>
        </p:txBody>
      </p:sp>
      <p:pic>
        <p:nvPicPr>
          <p:cNvPr id="15362" name="Picture 2" descr="M:\PhD\JournalArticles\introWpt\Web\animWptIll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181101"/>
            <a:ext cx="7112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93182"/>
      </p:ext>
    </p:extLst>
  </p:cSld>
  <p:clrMapOvr>
    <a:masterClrMapping/>
  </p:clrMapOvr>
</p:sld>
</file>

<file path=ppt/theme/theme1.xml><?xml version="1.0" encoding="utf-8"?>
<a:theme xmlns:a="http://schemas.openxmlformats.org/drawingml/2006/main" name="Theme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vCon2020Template.potx" id="{32EEA1E2-1741-47E6-ACF6-871C2B6CC1BE}" vid="{A005F8F3-F7EC-4AD5-B9B9-DC5C554D0C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DevCon2020Template</Template>
  <TotalTime>475</TotalTime>
  <Words>408</Words>
  <Application>Microsoft Office PowerPoint</Application>
  <PresentationFormat>Widescreen</PresentationFormat>
  <Paragraphs>18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Lato</vt:lpstr>
      <vt:lpstr>Lato Light</vt:lpstr>
      <vt:lpstr>Arial</vt:lpstr>
      <vt:lpstr>Calibri</vt:lpstr>
      <vt:lpstr>Impact</vt:lpstr>
      <vt:lpstr>Theme8</vt:lpstr>
      <vt:lpstr>XYZ Normalization Color Equivalency</vt:lpstr>
      <vt:lpstr>Color Equivalency Representation of CAT02</vt:lpstr>
      <vt:lpstr>Wpt (Waypoint) Normalization (Described in Derhak PhD – See http://scholarworks.rit.edu/theses/8789/)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N-Color at Onyx Graphics</dc:title>
  <dc:creator>Max Derhak</dc:creator>
  <cp:lastModifiedBy>Max Derhak</cp:lastModifiedBy>
  <cp:revision>40</cp:revision>
  <dcterms:created xsi:type="dcterms:W3CDTF">2020-11-23T15:16:30Z</dcterms:created>
  <dcterms:modified xsi:type="dcterms:W3CDTF">2021-01-11T12:31:22Z</dcterms:modified>
</cp:coreProperties>
</file>